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A893190-FB92-4041-AD70-0CF6E1037E38}">
  <a:tblStyle styleId="{AA893190-FB92-4041-AD70-0CF6E1037E38}"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C873794-7952-477D-857A-2DD06F496392}" styleName="Table_1">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3a826fd59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3a826fd59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3a826fd59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3a826fd59a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a826fd59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a826fd59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3a826fd59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3a826fd59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3a826fd59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3a826fd59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396861f9b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396861f9b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396861f9b5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396861f9b5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396861f9b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396861f9b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396861f9b5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396861f9b5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396861f9b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396861f9b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3.png"/><Relationship Id="rId6"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jpg"/><Relationship Id="rId4" Type="http://schemas.openxmlformats.org/officeDocument/2006/relationships/image" Target="../media/image18.jpg"/><Relationship Id="rId5" Type="http://schemas.openxmlformats.org/officeDocument/2006/relationships/image" Target="../media/image2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2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Force Sensing Module</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Andy Strauss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137" name="Google Shape;137;p22"/>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Sensor:</a:t>
            </a:r>
            <a:endParaRPr/>
          </a:p>
          <a:p>
            <a:pPr indent="0" lvl="0" marL="0" rtl="0" algn="l">
              <a:spcBef>
                <a:spcPts val="1200"/>
              </a:spcBef>
              <a:spcAft>
                <a:spcPts val="1200"/>
              </a:spcAft>
              <a:buNone/>
            </a:pPr>
            <a:r>
              <a:rPr lang="en"/>
              <a:t>H</a:t>
            </a:r>
            <a:r>
              <a:rPr lang="en"/>
              <a:t>all effect sensor doesn't need to be the center of that hemisphere meaning there could be an alternative design that places the magnet and stick on the other side of the membrane</a:t>
            </a:r>
            <a:endParaRPr/>
          </a:p>
        </p:txBody>
      </p:sp>
      <p:sp>
        <p:nvSpPr>
          <p:cNvPr id="138" name="Google Shape;138;p22"/>
          <p:cNvSpPr txBox="1"/>
          <p:nvPr>
            <p:ph idx="1" type="body"/>
          </p:nvPr>
        </p:nvSpPr>
        <p:spPr>
          <a:xfrm>
            <a:off x="45720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Hand</a:t>
            </a:r>
            <a:r>
              <a:rPr lang="en"/>
              <a:t>:</a:t>
            </a:r>
            <a:endParaRPr/>
          </a:p>
          <a:p>
            <a:pPr indent="0" lvl="0" marL="0" rtl="0" algn="l">
              <a:spcBef>
                <a:spcPts val="1200"/>
              </a:spcBef>
              <a:spcAft>
                <a:spcPts val="0"/>
              </a:spcAft>
              <a:buNone/>
            </a:pPr>
            <a:r>
              <a:rPr lang="en"/>
              <a:t>More extensive testing of the tuning parameters for the smaller integrated sensor. </a:t>
            </a:r>
            <a:endParaRPr/>
          </a:p>
          <a:p>
            <a:pPr indent="0" lvl="0" marL="0" rtl="0" algn="l">
              <a:spcBef>
                <a:spcPts val="1200"/>
              </a:spcBef>
              <a:spcAft>
                <a:spcPts val="1200"/>
              </a:spcAft>
              <a:buNone/>
            </a:pPr>
            <a:r>
              <a:rPr lang="en"/>
              <a:t>Programming to control the servo motors on the hand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Bibliography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4" name="Google Shape;14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A. M. Votta et al., "Kinematic Optimization of an Underactuated Anthropomorphic Prosthetic Hand," 2020 IEEE/RSJ International Conference on Intelligent Robots and Systems (IROS), Las Vegas, NV, USA, 2020, pp. 3397-3403, doi: 10.1109/IROS45743.2020.9341640.</a:t>
            </a:r>
            <a:endParaRPr/>
          </a:p>
          <a:p>
            <a:pPr indent="-325755" lvl="0" marL="457200" rtl="0" algn="l">
              <a:spcBef>
                <a:spcPts val="0"/>
              </a:spcBef>
              <a:spcAft>
                <a:spcPts val="0"/>
              </a:spcAft>
              <a:buSzPct val="100000"/>
              <a:buChar char="●"/>
            </a:pPr>
            <a:r>
              <a:rPr lang="en"/>
              <a:t>Mohammadi A, Xu Y, Tan Y, Choong P, Oetomo D. Magnetic-based Soft Tactile Sensors with Deformable Continuous Force Transfer Medium for Resolving Contact Locations in Robotic Grasping and Manipulation. Sensors (Basel). 2019 Nov 12;19(22):4925. doi: 10.3390/s19224925. PMID: 31726702; PMCID: PMC6891814.</a:t>
            </a:r>
            <a:endParaRPr/>
          </a:p>
          <a:p>
            <a:pPr indent="-325755" lvl="0" marL="457200" rtl="0" algn="l">
              <a:spcBef>
                <a:spcPts val="0"/>
              </a:spcBef>
              <a:spcAft>
                <a:spcPts val="0"/>
              </a:spcAft>
              <a:buSzPct val="100000"/>
              <a:buChar char="●"/>
            </a:pPr>
            <a:r>
              <a:rPr lang="en"/>
              <a:t>Seo MJ, Yoo JC. Omnidirectional Fingertip Pressure Sensor Using Hall Effect. Sensors (Basel). 2021 Oct 25;21(21):7072. doi: 10.3390/s21217072. PMID: 34770376; PMCID: PMC8587916.</a:t>
            </a:r>
            <a:endParaRPr/>
          </a:p>
          <a:p>
            <a:pPr indent="-325755" lvl="0" marL="457200" rtl="0" algn="l">
              <a:spcBef>
                <a:spcPts val="0"/>
              </a:spcBef>
              <a:spcAft>
                <a:spcPts val="0"/>
              </a:spcAft>
              <a:buSzPct val="100000"/>
              <a:buChar char="●"/>
            </a:pPr>
            <a:r>
              <a:rPr lang="en"/>
              <a:t>S. Li, R. Rameshwar, A. M. Votta and C. D. Onal, "Intuitive Control of a Robotic Arm and Hand System With Pneumatic Haptic Feedback," in IEEE Robotics and Automation Letters, vol. 4, no. 4, pp. 4424-4430, Oct. 2019, doi: 10.1109/LRA.2019.2937483.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do we need this?</a:t>
            </a:r>
            <a:endParaRPr/>
          </a:p>
        </p:txBody>
      </p:sp>
      <p:sp>
        <p:nvSpPr>
          <p:cNvPr id="61" name="Google Shape;61;p14"/>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small 3D force sensor is useful for adding </a:t>
            </a:r>
            <a:r>
              <a:rPr lang="en"/>
              <a:t>observability</a:t>
            </a:r>
            <a:r>
              <a:rPr lang="en"/>
              <a:t> to many types of robots.</a:t>
            </a:r>
            <a:endParaRPr/>
          </a:p>
          <a:p>
            <a:pPr indent="0" lvl="0" marL="0" rtl="0" algn="l">
              <a:spcBef>
                <a:spcPts val="1200"/>
              </a:spcBef>
              <a:spcAft>
                <a:spcPts val="0"/>
              </a:spcAft>
              <a:buNone/>
            </a:pPr>
            <a:r>
              <a:rPr lang="en"/>
              <a:t>They are particularly useful for grippers to allow for closed loop control when gripping and object.</a:t>
            </a:r>
            <a:endParaRPr/>
          </a:p>
          <a:p>
            <a:pPr indent="0" lvl="0" marL="0" rtl="0" algn="l">
              <a:spcBef>
                <a:spcPts val="1200"/>
              </a:spcBef>
              <a:spcAft>
                <a:spcPts val="1200"/>
              </a:spcAft>
              <a:buNone/>
            </a:pPr>
            <a:r>
              <a:rPr lang="en"/>
              <a:t>Or to allow for feedback to a teleoperator.</a:t>
            </a:r>
            <a:endParaRPr/>
          </a:p>
        </p:txBody>
      </p:sp>
      <p:pic>
        <p:nvPicPr>
          <p:cNvPr id="62" name="Google Shape;62;p14"/>
          <p:cNvPicPr preferRelativeResize="0"/>
          <p:nvPr/>
        </p:nvPicPr>
        <p:blipFill>
          <a:blip r:embed="rId3">
            <a:alphaModFix/>
          </a:blip>
          <a:stretch>
            <a:fillRect/>
          </a:stretch>
        </p:blipFill>
        <p:spPr>
          <a:xfrm>
            <a:off x="4572000" y="2608700"/>
            <a:ext cx="2403125" cy="2534800"/>
          </a:xfrm>
          <a:prstGeom prst="rect">
            <a:avLst/>
          </a:prstGeom>
          <a:noFill/>
          <a:ln>
            <a:noFill/>
          </a:ln>
        </p:spPr>
      </p:pic>
      <p:sp>
        <p:nvSpPr>
          <p:cNvPr id="63" name="Google Shape;63;p14"/>
          <p:cNvSpPr txBox="1"/>
          <p:nvPr/>
        </p:nvSpPr>
        <p:spPr>
          <a:xfrm>
            <a:off x="5372900" y="4735425"/>
            <a:ext cx="160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https://haptx.com/</a:t>
            </a:r>
            <a:endParaRPr/>
          </a:p>
        </p:txBody>
      </p:sp>
      <p:pic>
        <p:nvPicPr>
          <p:cNvPr id="64" name="Google Shape;64;p14"/>
          <p:cNvPicPr preferRelativeResize="0"/>
          <p:nvPr/>
        </p:nvPicPr>
        <p:blipFill>
          <a:blip r:embed="rId4">
            <a:alphaModFix/>
          </a:blip>
          <a:stretch>
            <a:fillRect/>
          </a:stretch>
        </p:blipFill>
        <p:spPr>
          <a:xfrm>
            <a:off x="6428750" y="152375"/>
            <a:ext cx="2715250" cy="2715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from other labs</a:t>
            </a:r>
            <a:endParaRPr/>
          </a:p>
        </p:txBody>
      </p:sp>
      <p:sp>
        <p:nvSpPr>
          <p:cNvPr id="70" name="Google Shape;70;p15"/>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Paper from Alireza Mohammadi</a:t>
            </a:r>
            <a:endParaRPr/>
          </a:p>
          <a:p>
            <a:pPr indent="-342900" lvl="0" marL="457200" rtl="0" algn="l">
              <a:spcBef>
                <a:spcPts val="1200"/>
              </a:spcBef>
              <a:spcAft>
                <a:spcPts val="0"/>
              </a:spcAft>
              <a:buSzPts val="1800"/>
              <a:buChar char="●"/>
            </a:pPr>
            <a:r>
              <a:rPr lang="en"/>
              <a:t>U</a:t>
            </a:r>
            <a:r>
              <a:rPr lang="en"/>
              <a:t>ses an array of 12 hall effect sensors and 16 small magnets. </a:t>
            </a:r>
            <a:endParaRPr/>
          </a:p>
          <a:p>
            <a:pPr indent="-342900" lvl="0" marL="457200" rtl="0" algn="l">
              <a:spcBef>
                <a:spcPts val="0"/>
              </a:spcBef>
              <a:spcAft>
                <a:spcPts val="0"/>
              </a:spcAft>
              <a:buSzPts val="1800"/>
              <a:buChar char="●"/>
            </a:pPr>
            <a:r>
              <a:rPr lang="en"/>
              <a:t>Machine learning turn the readings from the hall effect sensor into force data.</a:t>
            </a:r>
            <a:endParaRPr/>
          </a:p>
          <a:p>
            <a:pPr indent="0" lvl="0" marL="0" rtl="0" algn="l">
              <a:spcBef>
                <a:spcPts val="1200"/>
              </a:spcBef>
              <a:spcAft>
                <a:spcPts val="1200"/>
              </a:spcAft>
              <a:buNone/>
            </a:pPr>
            <a:r>
              <a:t/>
            </a:r>
            <a:endParaRPr/>
          </a:p>
        </p:txBody>
      </p:sp>
      <p:sp>
        <p:nvSpPr>
          <p:cNvPr id="71" name="Google Shape;71;p15"/>
          <p:cNvSpPr txBox="1"/>
          <p:nvPr>
            <p:ph idx="1" type="body"/>
          </p:nvPr>
        </p:nvSpPr>
        <p:spPr>
          <a:xfrm>
            <a:off x="45720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Paper from </a:t>
            </a:r>
            <a:r>
              <a:rPr lang="en"/>
              <a:t>Seo MJ</a:t>
            </a:r>
            <a:endParaRPr/>
          </a:p>
          <a:p>
            <a:pPr indent="-342900" lvl="0" marL="457200" rtl="0" algn="l">
              <a:spcBef>
                <a:spcPts val="1200"/>
              </a:spcBef>
              <a:spcAft>
                <a:spcPts val="0"/>
              </a:spcAft>
              <a:buSzPts val="1800"/>
              <a:buChar char="●"/>
            </a:pPr>
            <a:r>
              <a:rPr lang="en"/>
              <a:t>1D hall effect sensor to sense the deformation of a fingertip. </a:t>
            </a:r>
            <a:endParaRPr/>
          </a:p>
          <a:p>
            <a:pPr indent="-342900" lvl="0" marL="457200" rtl="0" algn="l">
              <a:spcBef>
                <a:spcPts val="0"/>
              </a:spcBef>
              <a:spcAft>
                <a:spcPts val="0"/>
              </a:spcAft>
              <a:buSzPts val="1800"/>
              <a:buChar char="●"/>
            </a:pPr>
            <a:r>
              <a:rPr lang="en"/>
              <a:t>Hall effect sensor is placed in the finger structure and a magnetic rigid component joins that to a fingertip which can be deformed.</a:t>
            </a:r>
            <a:endParaRPr/>
          </a:p>
          <a:p>
            <a:pPr indent="0" lvl="0" marL="0" rtl="0" algn="l">
              <a:spcBef>
                <a:spcPts val="1200"/>
              </a:spcBef>
              <a:spcAft>
                <a:spcPts val="1200"/>
              </a:spcAft>
              <a:buNone/>
            </a:pPr>
            <a:r>
              <a:t/>
            </a:r>
            <a:endParaRPr/>
          </a:p>
        </p:txBody>
      </p:sp>
      <p:pic>
        <p:nvPicPr>
          <p:cNvPr id="72" name="Google Shape;72;p15"/>
          <p:cNvPicPr preferRelativeResize="0"/>
          <p:nvPr/>
        </p:nvPicPr>
        <p:blipFill>
          <a:blip r:embed="rId3">
            <a:alphaModFix/>
          </a:blip>
          <a:stretch>
            <a:fillRect/>
          </a:stretch>
        </p:blipFill>
        <p:spPr>
          <a:xfrm>
            <a:off x="1190113" y="3353850"/>
            <a:ext cx="2503475" cy="1525650"/>
          </a:xfrm>
          <a:prstGeom prst="rect">
            <a:avLst/>
          </a:prstGeom>
          <a:noFill/>
          <a:ln>
            <a:noFill/>
          </a:ln>
        </p:spPr>
      </p:pic>
      <p:pic>
        <p:nvPicPr>
          <p:cNvPr id="73" name="Google Shape;73;p15"/>
          <p:cNvPicPr preferRelativeResize="0"/>
          <p:nvPr/>
        </p:nvPicPr>
        <p:blipFill>
          <a:blip r:embed="rId4">
            <a:alphaModFix/>
          </a:blip>
          <a:stretch>
            <a:fillRect/>
          </a:stretch>
        </p:blipFill>
        <p:spPr>
          <a:xfrm>
            <a:off x="4381825" y="3616946"/>
            <a:ext cx="4640650" cy="126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Previous work in our lab</a:t>
            </a:r>
            <a:endParaRPr/>
          </a:p>
        </p:txBody>
      </p:sp>
      <p:sp>
        <p:nvSpPr>
          <p:cNvPr id="79" name="Google Shape;79;p16"/>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lab had previously created a force sensitive robot hand and also a force s</a:t>
            </a:r>
            <a:r>
              <a:rPr lang="en"/>
              <a:t>ensing</a:t>
            </a:r>
            <a:r>
              <a:rPr lang="en"/>
              <a:t> module </a:t>
            </a:r>
            <a:endParaRPr/>
          </a:p>
          <a:p>
            <a:pPr indent="0" lvl="0" marL="0" rtl="0" algn="l">
              <a:spcBef>
                <a:spcPts val="1200"/>
              </a:spcBef>
              <a:spcAft>
                <a:spcPts val="0"/>
              </a:spcAft>
              <a:buNone/>
            </a:pPr>
            <a:r>
              <a:rPr lang="en"/>
              <a:t>Couple issues:</a:t>
            </a:r>
            <a:endParaRPr/>
          </a:p>
          <a:p>
            <a:pPr indent="-342900" lvl="0" marL="457200" rtl="0" algn="l">
              <a:spcBef>
                <a:spcPts val="1200"/>
              </a:spcBef>
              <a:spcAft>
                <a:spcPts val="0"/>
              </a:spcAft>
              <a:buSzPts val="1800"/>
              <a:buChar char="●"/>
            </a:pPr>
            <a:r>
              <a:rPr lang="en"/>
              <a:t>Both are not robust</a:t>
            </a:r>
            <a:endParaRPr/>
          </a:p>
          <a:p>
            <a:pPr indent="-342900" lvl="0" marL="457200" rtl="0" algn="l">
              <a:spcBef>
                <a:spcPts val="0"/>
              </a:spcBef>
              <a:spcAft>
                <a:spcPts val="0"/>
              </a:spcAft>
              <a:buSzPts val="1800"/>
              <a:buChar char="●"/>
            </a:pPr>
            <a:r>
              <a:rPr lang="en"/>
              <a:t>Force sensor was difficult to read </a:t>
            </a:r>
            <a:r>
              <a:rPr lang="en"/>
              <a:t>because</a:t>
            </a:r>
            <a:r>
              <a:rPr lang="en"/>
              <a:t> wasn’t constrained properly</a:t>
            </a:r>
            <a:endParaRPr/>
          </a:p>
        </p:txBody>
      </p:sp>
      <p:pic>
        <p:nvPicPr>
          <p:cNvPr id="80" name="Google Shape;80;p16"/>
          <p:cNvPicPr preferRelativeResize="0"/>
          <p:nvPr/>
        </p:nvPicPr>
        <p:blipFill>
          <a:blip r:embed="rId3">
            <a:alphaModFix/>
          </a:blip>
          <a:stretch>
            <a:fillRect/>
          </a:stretch>
        </p:blipFill>
        <p:spPr>
          <a:xfrm>
            <a:off x="5133693" y="185900"/>
            <a:ext cx="3175281" cy="2571750"/>
          </a:xfrm>
          <a:prstGeom prst="rect">
            <a:avLst/>
          </a:prstGeom>
          <a:noFill/>
          <a:ln>
            <a:noFill/>
          </a:ln>
        </p:spPr>
      </p:pic>
      <p:pic>
        <p:nvPicPr>
          <p:cNvPr id="81" name="Google Shape;81;p16"/>
          <p:cNvPicPr preferRelativeResize="0"/>
          <p:nvPr/>
        </p:nvPicPr>
        <p:blipFill>
          <a:blip r:embed="rId4">
            <a:alphaModFix/>
          </a:blip>
          <a:stretch>
            <a:fillRect/>
          </a:stretch>
        </p:blipFill>
        <p:spPr>
          <a:xfrm>
            <a:off x="4344200" y="2857800"/>
            <a:ext cx="4754274" cy="1978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a:t>
            </a:r>
            <a:endParaRPr/>
          </a:p>
        </p:txBody>
      </p:sp>
      <p:sp>
        <p:nvSpPr>
          <p:cNvPr id="87" name="Google Shape;87;p17"/>
          <p:cNvSpPr txBox="1"/>
          <p:nvPr>
            <p:ph idx="1" type="body"/>
          </p:nvPr>
        </p:nvSpPr>
        <p:spPr>
          <a:xfrm>
            <a:off x="311700" y="1152475"/>
            <a:ext cx="42603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Design</a:t>
            </a:r>
            <a:r>
              <a:rPr lang="en"/>
              <a:t> Goals:</a:t>
            </a:r>
            <a:endParaRPr/>
          </a:p>
          <a:p>
            <a:pPr indent="-342900" lvl="0" marL="457200" rtl="0" algn="l">
              <a:spcBef>
                <a:spcPts val="1200"/>
              </a:spcBef>
              <a:spcAft>
                <a:spcPts val="0"/>
              </a:spcAft>
              <a:buSzPts val="1800"/>
              <a:buChar char="●"/>
            </a:pPr>
            <a:r>
              <a:rPr lang="en"/>
              <a:t>Easy to fabricate</a:t>
            </a:r>
            <a:endParaRPr/>
          </a:p>
          <a:p>
            <a:pPr indent="-342900" lvl="0" marL="457200" rtl="0" algn="l">
              <a:spcBef>
                <a:spcPts val="0"/>
              </a:spcBef>
              <a:spcAft>
                <a:spcPts val="0"/>
              </a:spcAft>
              <a:buSzPts val="1800"/>
              <a:buChar char="●"/>
            </a:pPr>
            <a:r>
              <a:rPr lang="en"/>
              <a:t>Easy to tune</a:t>
            </a:r>
            <a:endParaRPr/>
          </a:p>
          <a:p>
            <a:pPr indent="-342900" lvl="0" marL="457200" rtl="0" algn="l">
              <a:spcBef>
                <a:spcPts val="0"/>
              </a:spcBef>
              <a:spcAft>
                <a:spcPts val="0"/>
              </a:spcAft>
              <a:buSzPts val="1800"/>
              <a:buChar char="●"/>
            </a:pPr>
            <a:r>
              <a:rPr lang="en"/>
              <a:t>Easy to assemble</a:t>
            </a:r>
            <a:endParaRPr/>
          </a:p>
          <a:p>
            <a:pPr indent="0" lvl="0" marL="0" rtl="0" algn="l">
              <a:spcBef>
                <a:spcPts val="1200"/>
              </a:spcBef>
              <a:spcAft>
                <a:spcPts val="0"/>
              </a:spcAft>
              <a:buNone/>
            </a:pPr>
            <a:r>
              <a:rPr lang="en"/>
              <a:t>Important Functional Considerations:</a:t>
            </a:r>
            <a:endParaRPr/>
          </a:p>
          <a:p>
            <a:pPr indent="-342900" lvl="0" marL="457200" rtl="0" algn="l">
              <a:spcBef>
                <a:spcPts val="1200"/>
              </a:spcBef>
              <a:spcAft>
                <a:spcPts val="0"/>
              </a:spcAft>
              <a:buSzPts val="1800"/>
              <a:buChar char="●"/>
            </a:pPr>
            <a:r>
              <a:rPr lang="en"/>
              <a:t>P</a:t>
            </a:r>
            <a:r>
              <a:rPr lang="en"/>
              <a:t>lacement of the hall sensor</a:t>
            </a:r>
            <a:endParaRPr/>
          </a:p>
          <a:p>
            <a:pPr indent="-342900" lvl="0" marL="457200" rtl="0" algn="l">
              <a:spcBef>
                <a:spcPts val="0"/>
              </a:spcBef>
              <a:spcAft>
                <a:spcPts val="0"/>
              </a:spcAft>
              <a:buSzPts val="1800"/>
              <a:buChar char="●"/>
            </a:pPr>
            <a:r>
              <a:rPr lang="en"/>
              <a:t>Thickness and diameter of the membrane </a:t>
            </a:r>
            <a:endParaRPr/>
          </a:p>
          <a:p>
            <a:pPr indent="-342900" lvl="0" marL="457200" rtl="0" algn="l">
              <a:spcBef>
                <a:spcPts val="0"/>
              </a:spcBef>
              <a:spcAft>
                <a:spcPts val="0"/>
              </a:spcAft>
              <a:buSzPts val="1800"/>
              <a:buChar char="●"/>
            </a:pPr>
            <a:r>
              <a:rPr lang="en"/>
              <a:t>Distance that the stick holds the magnet away from the hall sensor</a:t>
            </a:r>
            <a:endParaRPr/>
          </a:p>
        </p:txBody>
      </p:sp>
      <p:pic>
        <p:nvPicPr>
          <p:cNvPr id="88" name="Google Shape;88;p17"/>
          <p:cNvPicPr preferRelativeResize="0"/>
          <p:nvPr/>
        </p:nvPicPr>
        <p:blipFill>
          <a:blip r:embed="rId3">
            <a:alphaModFix/>
          </a:blip>
          <a:stretch>
            <a:fillRect/>
          </a:stretch>
        </p:blipFill>
        <p:spPr>
          <a:xfrm>
            <a:off x="4572000" y="1152475"/>
            <a:ext cx="2139724" cy="1715300"/>
          </a:xfrm>
          <a:prstGeom prst="rect">
            <a:avLst/>
          </a:prstGeom>
          <a:noFill/>
          <a:ln>
            <a:noFill/>
          </a:ln>
        </p:spPr>
      </p:pic>
      <p:pic>
        <p:nvPicPr>
          <p:cNvPr id="89" name="Google Shape;89;p17"/>
          <p:cNvPicPr preferRelativeResize="0"/>
          <p:nvPr/>
        </p:nvPicPr>
        <p:blipFill rotWithShape="1">
          <a:blip r:embed="rId4">
            <a:alphaModFix/>
          </a:blip>
          <a:srcRect b="0" l="15873" r="7031" t="0"/>
          <a:stretch/>
        </p:blipFill>
        <p:spPr>
          <a:xfrm>
            <a:off x="6711725" y="1152475"/>
            <a:ext cx="2139724" cy="1715300"/>
          </a:xfrm>
          <a:prstGeom prst="rect">
            <a:avLst/>
          </a:prstGeom>
          <a:noFill/>
          <a:ln>
            <a:noFill/>
          </a:ln>
        </p:spPr>
      </p:pic>
      <p:pic>
        <p:nvPicPr>
          <p:cNvPr id="90" name="Google Shape;90;p17"/>
          <p:cNvPicPr preferRelativeResize="0"/>
          <p:nvPr/>
        </p:nvPicPr>
        <p:blipFill rotWithShape="1">
          <a:blip r:embed="rId5">
            <a:alphaModFix/>
          </a:blip>
          <a:srcRect b="778" l="0" r="0" t="14604"/>
          <a:stretch/>
        </p:blipFill>
        <p:spPr>
          <a:xfrm>
            <a:off x="4572000" y="2867775"/>
            <a:ext cx="2139725" cy="1715300"/>
          </a:xfrm>
          <a:prstGeom prst="rect">
            <a:avLst/>
          </a:prstGeom>
          <a:noFill/>
          <a:ln>
            <a:noFill/>
          </a:ln>
        </p:spPr>
      </p:pic>
      <p:pic>
        <p:nvPicPr>
          <p:cNvPr id="91" name="Google Shape;91;p17"/>
          <p:cNvPicPr preferRelativeResize="0"/>
          <p:nvPr/>
        </p:nvPicPr>
        <p:blipFill rotWithShape="1">
          <a:blip r:embed="rId6">
            <a:alphaModFix/>
          </a:blip>
          <a:srcRect b="0" l="0" r="0" t="4525"/>
          <a:stretch/>
        </p:blipFill>
        <p:spPr>
          <a:xfrm>
            <a:off x="6711725" y="2871325"/>
            <a:ext cx="2139725" cy="1715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a:t>
            </a:r>
            <a:r>
              <a:rPr lang="en"/>
              <a:t> Close ups</a:t>
            </a:r>
            <a:endParaRPr/>
          </a:p>
        </p:txBody>
      </p:sp>
      <p:pic>
        <p:nvPicPr>
          <p:cNvPr id="97" name="Google Shape;97;p18"/>
          <p:cNvPicPr preferRelativeResize="0"/>
          <p:nvPr/>
        </p:nvPicPr>
        <p:blipFill>
          <a:blip r:embed="rId3">
            <a:alphaModFix/>
          </a:blip>
          <a:stretch>
            <a:fillRect/>
          </a:stretch>
        </p:blipFill>
        <p:spPr>
          <a:xfrm>
            <a:off x="2274476" y="2891250"/>
            <a:ext cx="2297525" cy="1993345"/>
          </a:xfrm>
          <a:prstGeom prst="rect">
            <a:avLst/>
          </a:prstGeom>
          <a:noFill/>
          <a:ln>
            <a:noFill/>
          </a:ln>
        </p:spPr>
      </p:pic>
      <p:pic>
        <p:nvPicPr>
          <p:cNvPr id="98" name="Google Shape;98;p18"/>
          <p:cNvPicPr preferRelativeResize="0"/>
          <p:nvPr/>
        </p:nvPicPr>
        <p:blipFill>
          <a:blip r:embed="rId4">
            <a:alphaModFix/>
          </a:blip>
          <a:stretch>
            <a:fillRect/>
          </a:stretch>
        </p:blipFill>
        <p:spPr>
          <a:xfrm>
            <a:off x="4571999" y="2891249"/>
            <a:ext cx="2297524" cy="1993345"/>
          </a:xfrm>
          <a:prstGeom prst="rect">
            <a:avLst/>
          </a:prstGeom>
          <a:noFill/>
          <a:ln>
            <a:noFill/>
          </a:ln>
        </p:spPr>
      </p:pic>
      <p:pic>
        <p:nvPicPr>
          <p:cNvPr id="99" name="Google Shape;99;p18"/>
          <p:cNvPicPr preferRelativeResize="0"/>
          <p:nvPr/>
        </p:nvPicPr>
        <p:blipFill>
          <a:blip r:embed="rId5">
            <a:alphaModFix/>
          </a:blip>
          <a:stretch>
            <a:fillRect/>
          </a:stretch>
        </p:blipFill>
        <p:spPr>
          <a:xfrm>
            <a:off x="2274475" y="1017725"/>
            <a:ext cx="4595034" cy="187353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Hand Design</a:t>
            </a:r>
            <a:endParaRPr/>
          </a:p>
        </p:txBody>
      </p:sp>
      <p:pic>
        <p:nvPicPr>
          <p:cNvPr id="105" name="Google Shape;105;p19"/>
          <p:cNvPicPr preferRelativeResize="0"/>
          <p:nvPr/>
        </p:nvPicPr>
        <p:blipFill rotWithShape="1">
          <a:blip r:embed="rId3">
            <a:alphaModFix/>
          </a:blip>
          <a:srcRect b="4131" l="0" r="0" t="4058"/>
          <a:stretch/>
        </p:blipFill>
        <p:spPr>
          <a:xfrm>
            <a:off x="915900" y="1017725"/>
            <a:ext cx="2417517" cy="3820975"/>
          </a:xfrm>
          <a:prstGeom prst="rect">
            <a:avLst/>
          </a:prstGeom>
          <a:noFill/>
          <a:ln>
            <a:noFill/>
          </a:ln>
        </p:spPr>
      </p:pic>
      <p:pic>
        <p:nvPicPr>
          <p:cNvPr id="106" name="Google Shape;106;p19"/>
          <p:cNvPicPr preferRelativeResize="0"/>
          <p:nvPr/>
        </p:nvPicPr>
        <p:blipFill>
          <a:blip r:embed="rId4">
            <a:alphaModFix/>
          </a:blip>
          <a:stretch>
            <a:fillRect/>
          </a:stretch>
        </p:blipFill>
        <p:spPr>
          <a:xfrm>
            <a:off x="3333417" y="1017725"/>
            <a:ext cx="2477157" cy="3820975"/>
          </a:xfrm>
          <a:prstGeom prst="rect">
            <a:avLst/>
          </a:prstGeom>
          <a:noFill/>
          <a:ln>
            <a:noFill/>
          </a:ln>
        </p:spPr>
      </p:pic>
      <p:pic>
        <p:nvPicPr>
          <p:cNvPr id="107" name="Google Shape;107;p19"/>
          <p:cNvPicPr preferRelativeResize="0"/>
          <p:nvPr/>
        </p:nvPicPr>
        <p:blipFill rotWithShape="1">
          <a:blip r:embed="rId5">
            <a:alphaModFix/>
          </a:blip>
          <a:srcRect b="0" l="15476" r="0" t="2219"/>
          <a:stretch/>
        </p:blipFill>
        <p:spPr>
          <a:xfrm>
            <a:off x="5810575" y="1017725"/>
            <a:ext cx="2477147" cy="382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Analysis</a:t>
            </a:r>
            <a:endParaRPr/>
          </a:p>
        </p:txBody>
      </p:sp>
      <p:pic>
        <p:nvPicPr>
          <p:cNvPr id="113" name="Google Shape;113;p20" title="Chart"/>
          <p:cNvPicPr preferRelativeResize="0"/>
          <p:nvPr/>
        </p:nvPicPr>
        <p:blipFill>
          <a:blip r:embed="rId3">
            <a:alphaModFix/>
          </a:blip>
          <a:stretch>
            <a:fillRect/>
          </a:stretch>
        </p:blipFill>
        <p:spPr>
          <a:xfrm>
            <a:off x="311700" y="1167575"/>
            <a:ext cx="2270083" cy="1404175"/>
          </a:xfrm>
          <a:prstGeom prst="rect">
            <a:avLst/>
          </a:prstGeom>
          <a:noFill/>
          <a:ln>
            <a:noFill/>
          </a:ln>
        </p:spPr>
      </p:pic>
      <p:pic>
        <p:nvPicPr>
          <p:cNvPr id="114" name="Google Shape;114;p20" title="Chart"/>
          <p:cNvPicPr preferRelativeResize="0"/>
          <p:nvPr/>
        </p:nvPicPr>
        <p:blipFill>
          <a:blip r:embed="rId4">
            <a:alphaModFix/>
          </a:blip>
          <a:stretch>
            <a:fillRect/>
          </a:stretch>
        </p:blipFill>
        <p:spPr>
          <a:xfrm>
            <a:off x="3436962" y="1167575"/>
            <a:ext cx="2270083" cy="1404175"/>
          </a:xfrm>
          <a:prstGeom prst="rect">
            <a:avLst/>
          </a:prstGeom>
          <a:noFill/>
          <a:ln>
            <a:noFill/>
          </a:ln>
        </p:spPr>
      </p:pic>
      <p:pic>
        <p:nvPicPr>
          <p:cNvPr id="115" name="Google Shape;115;p20" title="Chart"/>
          <p:cNvPicPr preferRelativeResize="0"/>
          <p:nvPr/>
        </p:nvPicPr>
        <p:blipFill>
          <a:blip r:embed="rId5">
            <a:alphaModFix/>
          </a:blip>
          <a:stretch>
            <a:fillRect/>
          </a:stretch>
        </p:blipFill>
        <p:spPr>
          <a:xfrm>
            <a:off x="6562225" y="1167575"/>
            <a:ext cx="2270075" cy="1404170"/>
          </a:xfrm>
          <a:prstGeom prst="rect">
            <a:avLst/>
          </a:prstGeom>
          <a:noFill/>
          <a:ln>
            <a:noFill/>
          </a:ln>
        </p:spPr>
      </p:pic>
      <p:graphicFrame>
        <p:nvGraphicFramePr>
          <p:cNvPr id="116" name="Google Shape;116;p20"/>
          <p:cNvGraphicFramePr/>
          <p:nvPr/>
        </p:nvGraphicFramePr>
        <p:xfrm>
          <a:off x="2257038" y="3216500"/>
          <a:ext cx="3000000" cy="3000000"/>
        </p:xfrm>
        <a:graphic>
          <a:graphicData uri="http://schemas.openxmlformats.org/drawingml/2006/table">
            <a:tbl>
              <a:tblPr>
                <a:noFill/>
                <a:tableStyleId>{AA893190-FB92-4041-AD70-0CF6E1037E38}</a:tableStyleId>
              </a:tblPr>
              <a:tblGrid>
                <a:gridCol w="4124575"/>
                <a:gridCol w="505350"/>
              </a:tblGrid>
              <a:tr h="12700">
                <a:tc>
                  <a:txBody>
                    <a:bodyPr/>
                    <a:lstStyle/>
                    <a:p>
                      <a:pPr indent="0" lvl="0" marL="0" rtl="0" algn="r">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Cxy = avg(Yc)/avg(Xc), Cxz = avg(Zc)/avg(Xc)</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Eq.1 </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graphicFrame>
        <p:nvGraphicFramePr>
          <p:cNvPr id="117" name="Google Shape;117;p20"/>
          <p:cNvGraphicFramePr/>
          <p:nvPr/>
        </p:nvGraphicFramePr>
        <p:xfrm>
          <a:off x="3124975" y="3619725"/>
          <a:ext cx="3000000" cy="3000000"/>
        </p:xfrm>
        <a:graphic>
          <a:graphicData uri="http://schemas.openxmlformats.org/drawingml/2006/table">
            <a:tbl>
              <a:tblPr>
                <a:noFill/>
                <a:tableStyleId>{AA893190-FB92-4041-AD70-0CF6E1037E38}</a:tableStyleId>
              </a:tblPr>
              <a:tblGrid>
                <a:gridCol w="2341175"/>
                <a:gridCol w="552875"/>
              </a:tblGrid>
              <a:tr h="12700">
                <a:tc>
                  <a:txBody>
                    <a:bodyPr/>
                    <a:lstStyle/>
                    <a:p>
                      <a:pPr indent="0" lvl="0" marL="0" rtl="0" algn="r">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Xp=Xc - Cxy*Yc-Cxz*Zc</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Eq.2</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graphicFrame>
        <p:nvGraphicFramePr>
          <p:cNvPr id="118" name="Google Shape;118;p20"/>
          <p:cNvGraphicFramePr/>
          <p:nvPr/>
        </p:nvGraphicFramePr>
        <p:xfrm>
          <a:off x="3332925" y="4022950"/>
          <a:ext cx="3000000" cy="3000000"/>
        </p:xfrm>
        <a:graphic>
          <a:graphicData uri="http://schemas.openxmlformats.org/drawingml/2006/table">
            <a:tbl>
              <a:tblPr>
                <a:noFill/>
                <a:tableStyleId>{AA893190-FB92-4041-AD70-0CF6E1037E38}</a:tableStyleId>
              </a:tblPr>
              <a:tblGrid>
                <a:gridCol w="1962425"/>
                <a:gridCol w="515725"/>
              </a:tblGrid>
              <a:tr h="12700">
                <a:tc>
                  <a:txBody>
                    <a:bodyPr/>
                    <a:lstStyle/>
                    <a:p>
                      <a:pPr indent="0" lvl="0" marL="0" rtl="0" algn="r">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Cfx = avg(F)/avg(Xp)</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Eq.3</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graphicFrame>
        <p:nvGraphicFramePr>
          <p:cNvPr id="119" name="Google Shape;119;p20"/>
          <p:cNvGraphicFramePr/>
          <p:nvPr/>
        </p:nvGraphicFramePr>
        <p:xfrm>
          <a:off x="3679925" y="4426163"/>
          <a:ext cx="3000000" cy="3000000"/>
        </p:xfrm>
        <a:graphic>
          <a:graphicData uri="http://schemas.openxmlformats.org/drawingml/2006/table">
            <a:tbl>
              <a:tblPr>
                <a:noFill/>
                <a:tableStyleId>{AA893190-FB92-4041-AD70-0CF6E1037E38}</a:tableStyleId>
              </a:tblPr>
              <a:tblGrid>
                <a:gridCol w="1259575"/>
                <a:gridCol w="524550"/>
              </a:tblGrid>
              <a:tr h="100000">
                <a:tc>
                  <a:txBody>
                    <a:bodyPr/>
                    <a:lstStyle/>
                    <a:p>
                      <a:pPr indent="0" lvl="0" marL="0" rtl="0" algn="r">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Fx = Cfx*Xp</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lt2"/>
                          </a:solidFill>
                          <a:latin typeface="Times New Roman"/>
                          <a:ea typeface="Times New Roman"/>
                          <a:cs typeface="Times New Roman"/>
                          <a:sym typeface="Times New Roman"/>
                        </a:rPr>
                        <a:t>Eq.4 </a:t>
                      </a:r>
                      <a:endParaRPr sz="1600">
                        <a:solidFill>
                          <a:schemeClr val="lt2"/>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
        <p:nvSpPr>
          <p:cNvPr id="120" name="Google Shape;120;p20"/>
          <p:cNvSpPr/>
          <p:nvPr/>
        </p:nvSpPr>
        <p:spPr>
          <a:xfrm>
            <a:off x="2610650" y="1342888"/>
            <a:ext cx="797400" cy="403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5735938" y="1342888"/>
            <a:ext cx="797400" cy="403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txBox="1"/>
          <p:nvPr/>
        </p:nvSpPr>
        <p:spPr>
          <a:xfrm>
            <a:off x="2699750" y="1746100"/>
            <a:ext cx="61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Eq.1</a:t>
            </a:r>
            <a:endParaRPr>
              <a:solidFill>
                <a:schemeClr val="lt2"/>
              </a:solidFill>
            </a:endParaRPr>
          </a:p>
        </p:txBody>
      </p:sp>
      <p:sp>
        <p:nvSpPr>
          <p:cNvPr id="123" name="Google Shape;123;p20"/>
          <p:cNvSpPr txBox="1"/>
          <p:nvPr/>
        </p:nvSpPr>
        <p:spPr>
          <a:xfrm>
            <a:off x="5825038" y="1746100"/>
            <a:ext cx="619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Eq.2</a:t>
            </a:r>
            <a:endParaRPr>
              <a:solidFill>
                <a:schemeClr val="lt2"/>
              </a:solidFill>
            </a:endParaRPr>
          </a:p>
          <a:p>
            <a:pPr indent="0" lvl="0" marL="0" rtl="0" algn="l">
              <a:spcBef>
                <a:spcPts val="0"/>
              </a:spcBef>
              <a:spcAft>
                <a:spcPts val="0"/>
              </a:spcAft>
              <a:buNone/>
            </a:pPr>
            <a:r>
              <a:rPr lang="en">
                <a:solidFill>
                  <a:schemeClr val="lt2"/>
                </a:solidFill>
              </a:rPr>
              <a:t>Eq.3</a:t>
            </a:r>
            <a:endParaRPr>
              <a:solidFill>
                <a:schemeClr val="lt2"/>
              </a:solidFill>
            </a:endParaRPr>
          </a:p>
          <a:p>
            <a:pPr indent="0" lvl="0" marL="0" rtl="0" algn="l">
              <a:spcBef>
                <a:spcPts val="0"/>
              </a:spcBef>
              <a:spcAft>
                <a:spcPts val="0"/>
              </a:spcAft>
              <a:buNone/>
            </a:pPr>
            <a:r>
              <a:rPr lang="en">
                <a:solidFill>
                  <a:schemeClr val="lt2"/>
                </a:solidFill>
              </a:rPr>
              <a:t>Eq.4</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graphicFrame>
        <p:nvGraphicFramePr>
          <p:cNvPr id="129" name="Google Shape;129;p21"/>
          <p:cNvGraphicFramePr/>
          <p:nvPr/>
        </p:nvGraphicFramePr>
        <p:xfrm>
          <a:off x="1866900" y="1231663"/>
          <a:ext cx="3000000" cy="3000000"/>
        </p:xfrm>
        <a:graphic>
          <a:graphicData uri="http://schemas.openxmlformats.org/drawingml/2006/table">
            <a:tbl>
              <a:tblPr>
                <a:noFill/>
                <a:tableStyleId>{2C873794-7952-477D-857A-2DD06F496392}</a:tableStyleId>
              </a:tblPr>
              <a:tblGrid>
                <a:gridCol w="609600"/>
                <a:gridCol w="742950"/>
                <a:gridCol w="609600"/>
                <a:gridCol w="742950"/>
                <a:gridCol w="609600"/>
                <a:gridCol w="742950"/>
                <a:gridCol w="609600"/>
                <a:gridCol w="742950"/>
              </a:tblGrid>
              <a:tr h="200025">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X offset</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216.152</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Cxy</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0.015</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Cxz</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-0.071</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Cfx</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-4.226</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Y offset</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-123.468</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Cyx</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0.016</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Cyz</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-0.154</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Cfy</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-15.422</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D9D9D9"/>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Z offset</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615.094</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Czx</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0.283</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Czy</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-0.21</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Cfz</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lang="en" sz="1200">
                          <a:solidFill>
                            <a:schemeClr val="lt2"/>
                          </a:solidFill>
                          <a:latin typeface="Times New Roman"/>
                          <a:ea typeface="Times New Roman"/>
                          <a:cs typeface="Times New Roman"/>
                          <a:sym typeface="Times New Roman"/>
                        </a:rPr>
                        <a:t>9.264</a:t>
                      </a:r>
                      <a:endParaRPr sz="1200">
                        <a:solidFill>
                          <a:schemeClr val="lt2"/>
                        </a:solidFill>
                        <a:latin typeface="Times New Roman"/>
                        <a:ea typeface="Times New Roman"/>
                        <a:cs typeface="Times New Roman"/>
                        <a:sym typeface="Times New Roman"/>
                      </a:endParaRPr>
                    </a:p>
                  </a:txBody>
                  <a:tcPr marT="25400" marB="25400" marR="25400" marL="25400" anchor="b">
                    <a:lnL cap="flat" cmpd="sng" w="7625">
                      <a:solidFill>
                        <a:srgbClr val="D9D9D9"/>
                      </a:solidFill>
                      <a:prstDash val="solid"/>
                      <a:round/>
                      <a:headEnd len="sm" w="sm" type="none"/>
                      <a:tailEnd len="sm" w="sm" type="none"/>
                    </a:lnL>
                    <a:lnR cap="flat" cmpd="sng" w="7625">
                      <a:solidFill>
                        <a:srgbClr val="D9D9D9"/>
                      </a:solidFill>
                      <a:prstDash val="solid"/>
                      <a:round/>
                      <a:headEnd len="sm" w="sm" type="none"/>
                      <a:tailEnd len="sm" w="sm" type="none"/>
                    </a:lnR>
                    <a:lnT cap="flat" cmpd="sng" w="7625">
                      <a:solidFill>
                        <a:srgbClr val="D9D9D9"/>
                      </a:solidFill>
                      <a:prstDash val="solid"/>
                      <a:round/>
                      <a:headEnd len="sm" w="sm" type="none"/>
                      <a:tailEnd len="sm" w="sm" type="none"/>
                    </a:lnT>
                    <a:lnB cap="flat" cmpd="sng" w="7625">
                      <a:solidFill>
                        <a:srgbClr val="D9D9D9"/>
                      </a:solidFill>
                      <a:prstDash val="solid"/>
                      <a:round/>
                      <a:headEnd len="sm" w="sm" type="none"/>
                      <a:tailEnd len="sm" w="sm" type="none"/>
                    </a:lnB>
                  </a:tcPr>
                </a:tc>
              </a:tr>
            </a:tbl>
          </a:graphicData>
        </a:graphic>
      </p:graphicFrame>
      <p:pic>
        <p:nvPicPr>
          <p:cNvPr id="130" name="Google Shape;130;p21" title="Chart"/>
          <p:cNvPicPr preferRelativeResize="0"/>
          <p:nvPr/>
        </p:nvPicPr>
        <p:blipFill>
          <a:blip r:embed="rId3">
            <a:alphaModFix/>
          </a:blip>
          <a:stretch>
            <a:fillRect/>
          </a:stretch>
        </p:blipFill>
        <p:spPr>
          <a:xfrm>
            <a:off x="311700" y="2226650"/>
            <a:ext cx="4260300" cy="2628463"/>
          </a:xfrm>
          <a:prstGeom prst="rect">
            <a:avLst/>
          </a:prstGeom>
          <a:noFill/>
          <a:ln>
            <a:noFill/>
          </a:ln>
        </p:spPr>
      </p:pic>
      <p:pic>
        <p:nvPicPr>
          <p:cNvPr id="131" name="Google Shape;131;p21" title="Chart"/>
          <p:cNvPicPr preferRelativeResize="0"/>
          <p:nvPr/>
        </p:nvPicPr>
        <p:blipFill>
          <a:blip r:embed="rId4">
            <a:alphaModFix/>
          </a:blip>
          <a:stretch>
            <a:fillRect/>
          </a:stretch>
        </p:blipFill>
        <p:spPr>
          <a:xfrm>
            <a:off x="4572000" y="2226650"/>
            <a:ext cx="4227464" cy="2628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